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63" r:id="rId1"/>
    <p:sldMasterId id="2147483775" r:id="rId2"/>
    <p:sldMasterId id="2147483787" r:id="rId3"/>
  </p:sldMasterIdLst>
  <p:notesMasterIdLst>
    <p:notesMasterId r:id="rId33"/>
  </p:notesMasterIdLst>
  <p:handoutMasterIdLst>
    <p:handoutMasterId r:id="rId34"/>
  </p:handoutMasterIdLst>
  <p:sldIdLst>
    <p:sldId id="257" r:id="rId4"/>
    <p:sldId id="262" r:id="rId5"/>
    <p:sldId id="263" r:id="rId6"/>
    <p:sldId id="269" r:id="rId7"/>
    <p:sldId id="270" r:id="rId8"/>
    <p:sldId id="268" r:id="rId9"/>
    <p:sldId id="282" r:id="rId10"/>
    <p:sldId id="283" r:id="rId11"/>
    <p:sldId id="272" r:id="rId12"/>
    <p:sldId id="277" r:id="rId13"/>
    <p:sldId id="278" r:id="rId14"/>
    <p:sldId id="284" r:id="rId15"/>
    <p:sldId id="279" r:id="rId16"/>
    <p:sldId id="280" r:id="rId17"/>
    <p:sldId id="294" r:id="rId18"/>
    <p:sldId id="295" r:id="rId19"/>
    <p:sldId id="285" r:id="rId20"/>
    <p:sldId id="265" r:id="rId21"/>
    <p:sldId id="288" r:id="rId22"/>
    <p:sldId id="287" r:id="rId23"/>
    <p:sldId id="274" r:id="rId24"/>
    <p:sldId id="286" r:id="rId25"/>
    <p:sldId id="281" r:id="rId26"/>
    <p:sldId id="275" r:id="rId27"/>
    <p:sldId id="291" r:id="rId28"/>
    <p:sldId id="271" r:id="rId29"/>
    <p:sldId id="289" r:id="rId30"/>
    <p:sldId id="259" r:id="rId31"/>
    <p:sldId id="260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FFFCEA"/>
    <a:srgbClr val="B2DDFF"/>
    <a:srgbClr val="5D66B7"/>
    <a:srgbClr val="629DD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09" autoAdjust="0"/>
    <p:restoredTop sz="73356" autoAdjust="0"/>
  </p:normalViewPr>
  <p:slideViewPr>
    <p:cSldViewPr snapToGrid="0">
      <p:cViewPr varScale="1">
        <p:scale>
          <a:sx n="59" d="100"/>
          <a:sy n="59" d="100"/>
        </p:scale>
        <p:origin x="1200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58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1ABFE6-6299-4E1F-8F08-F5EDBFA333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284907-22F8-490B-92B0-64EF1349AB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9BE63-EFA3-4E5A-A976-87B114F8C55A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4700C1-3D1B-4B90-BCAF-55E609643F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860E82-8E41-4FE7-8EF1-C03F72BB84E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3EB8A9-02D8-4B2B-8A70-0958DA43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7293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54D399-1BD5-4C39-A70D-A43E30608BC1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09C4FB-DC9D-443A-B59A-674DF8005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976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3085765"/>
            <a:ext cx="8240108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990600"/>
            <a:ext cx="79897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2495444"/>
            <a:ext cx="7989752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170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144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</p:spPr>
        <p:txBody>
          <a:bodyPr/>
          <a:lstStyle/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452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3085765"/>
            <a:ext cx="8240108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990600"/>
            <a:ext cx="79897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2495444"/>
            <a:ext cx="7989752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3959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228003"/>
            <a:ext cx="7989752" cy="36307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036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852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687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6259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3747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0062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313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228003"/>
            <a:ext cx="7989752" cy="36307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8364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7347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2904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</p:spPr>
        <p:txBody>
          <a:bodyPr/>
          <a:lstStyle/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9737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3085765"/>
            <a:ext cx="8240108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990600"/>
            <a:ext cx="79897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2495444"/>
            <a:ext cx="7989752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3226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228003"/>
            <a:ext cx="7989752" cy="36307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3138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352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989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6625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0314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633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326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6524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972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2150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</p:spPr>
        <p:txBody>
          <a:bodyPr/>
          <a:lstStyle/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741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421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92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035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060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930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034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99447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84086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r>
              <a:rPr lang="en-US"/>
              <a:t>11/2/2019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r>
              <a:rPr lang="en-US"/>
              <a:t>Technische Universität Ilmenau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18356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rgealdana.pro/blog/seguridad/burp-proxy-aplicacion-de-seguridad-para-desarrolladores-de-android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apollographql.com/how-do-i-graphql-2fcabfc94a01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graphql.org/learn/queries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graphql.org/learn/queries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nordicapis.com/10-graphql-consoles-in-action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st.github.com/alibo/dfd7c258bcc44a0e8c9f7c5bfd3bd2c3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gist.github.com/alibo/dfd7c258bcc44a0e8c9f7c5bfd3bd2c3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Relationship Id="rId5" Type="http://schemas.openxmlformats.org/officeDocument/2006/relationships/hyperlink" Target="https://techcrunch.com/2019/07/29/github-ban-sanctioned-countries/" TargetMode="Externa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Relationship Id="rId4" Type="http://schemas.openxmlformats.org/officeDocument/2006/relationships/hyperlink" Target="https://winbuzzer.com/2019/11/14/github-launches-on-mobile-with-ios-application-xcxwbn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B36BEBD5-A373-4C8C-8C06-CD8007E22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0214" y="614407"/>
            <a:ext cx="8482004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saturation sat="346000"/>
                    </a14:imgEffect>
                    <a14:imgEffect>
                      <a14:brightnessContrast bright="100000" contrast="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488" r="34179" b="1"/>
          <a:stretch/>
        </p:blipFill>
        <p:spPr>
          <a:xfrm>
            <a:off x="20" y="10"/>
            <a:ext cx="9143980" cy="6857990"/>
          </a:xfrm>
          <a:prstGeom prst="rect">
            <a:avLst/>
          </a:prstGeom>
          <a:noFill/>
        </p:spPr>
      </p:pic>
      <p:sp useBgFill="1">
        <p:nvSpPr>
          <p:cNvPr id="15" name="Rectangle 19">
            <a:extLst>
              <a:ext uri="{FF2B5EF4-FFF2-40B4-BE49-F238E27FC236}">
                <a16:creationId xmlns:a16="http://schemas.microsoft.com/office/drawing/2014/main" id="{36B822CC-7DA9-4417-AA94-64CEB676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5425" y="4219240"/>
            <a:ext cx="8476488" cy="94997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21">
            <a:extLst>
              <a:ext uri="{FF2B5EF4-FFF2-40B4-BE49-F238E27FC236}">
                <a16:creationId xmlns:a16="http://schemas.microsoft.com/office/drawing/2014/main" id="{AFA01E88-71CC-4FF3-9E81-51E0C32B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5425" y="4390230"/>
            <a:ext cx="8477720" cy="2020536"/>
          </a:xfrm>
          <a:prstGeom prst="rect">
            <a:avLst/>
          </a:prstGeom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0785" y="940490"/>
            <a:ext cx="7105476" cy="2831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 Data Exposure </a:t>
            </a:r>
            <a:b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Accessing Blocked Data </a:t>
            </a:r>
            <a:b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GraphQL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Security Design Flaw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20785" y="4613396"/>
            <a:ext cx="8013515" cy="1468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solidFill>
                  <a:schemeClr val="tx1"/>
                </a:solidFill>
              </a:rPr>
              <a:t>Research by Shahriar Yazdipour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chemeClr val="tx1"/>
                </a:solidFill>
              </a:rPr>
              <a:t>CCSE CONFERENCE 2020</a:t>
            </a:r>
          </a:p>
          <a:p>
            <a:pPr>
              <a:lnSpc>
                <a:spcPct val="90000"/>
              </a:lnSpc>
            </a:pPr>
            <a:r>
              <a:rPr lang="en-US" sz="1500" dirty="0" err="1">
                <a:solidFill>
                  <a:schemeClr val="tx1"/>
                </a:solidFill>
              </a:rPr>
              <a:t>Technische</a:t>
            </a:r>
            <a:r>
              <a:rPr lang="en-US" sz="1500" dirty="0">
                <a:solidFill>
                  <a:schemeClr val="tx1"/>
                </a:solidFill>
              </a:rPr>
              <a:t> Universität Ilmenau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chemeClr val="tx1"/>
                </a:solidFill>
              </a:rPr>
              <a:t>Feb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B1837-2FCD-4133-8D2F-B9F0312F2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5644" y="5981897"/>
            <a:ext cx="4086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AAAB602-881E-4051-9F44-1C2EB64B58B8}" type="slidenum">
              <a:rPr lang="en-US" smtClean="0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805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78DC973-8559-44F6-AD04-3E2799458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DE1742C-5A34-47A6-B006-2F4028B6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865" y="457200"/>
            <a:ext cx="8479716" cy="79538"/>
          </a:xfrm>
          <a:prstGeom prst="rect">
            <a:avLst/>
          </a:prstGeom>
          <a:solidFill>
            <a:srgbClr val="FFAD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24CFD7C-EDA3-4F52-B134-4846B2C214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831"/>
          <a:stretch/>
        </p:blipFill>
        <p:spPr bwMode="auto">
          <a:xfrm>
            <a:off x="338865" y="643467"/>
            <a:ext cx="8479715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5F0C8B-3B4C-4206-91C0-5F4FCA861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386452"/>
            <a:ext cx="78938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91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1DDF6-948D-41D5-83AB-88BB5CA6C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4509D2-452F-49B0-8F8A-B2D6973C2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  <p:pic>
        <p:nvPicPr>
          <p:cNvPr id="10242" name="Picture 2" descr="Burp Proxy, aplicación de seguridad para desarrolladores ...">
            <a:extLst>
              <a:ext uri="{FF2B5EF4-FFF2-40B4-BE49-F238E27FC236}">
                <a16:creationId xmlns:a16="http://schemas.microsoft.com/office/drawing/2014/main" id="{08EAB914-58A3-43A9-8A92-DEA584AA4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41" y="1941201"/>
            <a:ext cx="7477125" cy="380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21070AA-5575-4147-BB79-61DDE355C761}"/>
              </a:ext>
            </a:extLst>
          </p:cNvPr>
          <p:cNvSpPr/>
          <p:nvPr/>
        </p:nvSpPr>
        <p:spPr>
          <a:xfrm>
            <a:off x="581192" y="5975031"/>
            <a:ext cx="7537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https://www.jorgealdana.pro/blog/seguridad/burp-proxy-aplicacion-de-seguridad-para-desarrolladores-de-android/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03508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4509D2-452F-49B0-8F8A-B2D6973C2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21DDF6-948D-41D5-83AB-88BB5CA6C73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54113" y="687388"/>
            <a:ext cx="7989887" cy="108267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1FED3CD-81E7-45D1-A2A2-5A6FBCA82D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1"/>
          <a:stretch/>
        </p:blipFill>
        <p:spPr>
          <a:xfrm>
            <a:off x="26762" y="889234"/>
            <a:ext cx="9103178" cy="496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54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3085765"/>
            <a:ext cx="8447150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B5D795CF-5F70-4821-BB11-0B2B8FCCD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9143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3B1AC31-0B6C-4781-BA06-16BE17F8A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5138" y="723899"/>
            <a:ext cx="5623962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21DDF6-948D-41D5-83AB-88BB5CA6C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4432" y="1419225"/>
            <a:ext cx="5098956" cy="17685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 err="1">
                <a:solidFill>
                  <a:srgbClr val="FFFFFF"/>
                </a:solidFill>
              </a:rPr>
              <a:t>graphql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84CB4FC0-7BCB-44D5-86F6-A076089F4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724" y="2392970"/>
            <a:ext cx="2294126" cy="229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4509D2-452F-49B0-8F8A-B2D6973C2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6233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A98EE3D-8CD1-4C3F-BD1C-C98C9596463C}" type="slidenum">
              <a:rPr lang="en-US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pPr defTabSz="914400">
                <a:spcAft>
                  <a:spcPts val="600"/>
                </a:spcAft>
              </a:pPr>
              <a:t>13</a:t>
            </a:fld>
            <a:endParaRPr lang="en-US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56E10E-18DB-4C7D-BF2E-86D982020297}"/>
              </a:ext>
            </a:extLst>
          </p:cNvPr>
          <p:cNvSpPr txBox="1"/>
          <p:nvPr/>
        </p:nvSpPr>
        <p:spPr>
          <a:xfrm>
            <a:off x="3434432" y="3075530"/>
            <a:ext cx="47733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is a new API standard that provides a more efficient, powerful and flexible alternative to REST services. </a:t>
            </a:r>
          </a:p>
          <a:p>
            <a:r>
              <a:rPr lang="en-US" dirty="0">
                <a:solidFill>
                  <a:schemeClr val="bg1"/>
                </a:solidFill>
              </a:rPr>
              <a:t>It was developed and open-sourced by Facebook and is now maintained by a large community of companies and individuals from all over the world.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BE235B-53E5-4443-810F-FE4AED7A37E4}"/>
              </a:ext>
            </a:extLst>
          </p:cNvPr>
          <p:cNvSpPr/>
          <p:nvPr/>
        </p:nvSpPr>
        <p:spPr>
          <a:xfrm>
            <a:off x="3449574" y="5468831"/>
            <a:ext cx="112082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http://graphql.org/</a:t>
            </a:r>
          </a:p>
        </p:txBody>
      </p:sp>
    </p:spTree>
    <p:extLst>
      <p:ext uri="{BB962C8B-B14F-4D97-AF65-F5344CB8AC3E}">
        <p14:creationId xmlns:p14="http://schemas.microsoft.com/office/powerpoint/2010/main" val="1650146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C76B3D-C06C-420A-9D19-784466699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0BC03C-9B8B-4FE6-BD02-4A4DD72597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24"/>
          <a:stretch/>
        </p:blipFill>
        <p:spPr bwMode="auto">
          <a:xfrm>
            <a:off x="822366" y="536738"/>
            <a:ext cx="7499268" cy="550103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7D4EDE-8546-43F7-BA9E-105FA8819E3D}"/>
              </a:ext>
            </a:extLst>
          </p:cNvPr>
          <p:cNvSpPr/>
          <p:nvPr/>
        </p:nvSpPr>
        <p:spPr>
          <a:xfrm>
            <a:off x="573056" y="6007893"/>
            <a:ext cx="721872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https://blog.apollographql.com/how-do-i-graphql-2fcabfc94a01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701007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6D7442-55EB-46E3-A560-E71CA16A1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Graphql</a:t>
            </a:r>
            <a:r>
              <a:rPr lang="en-US" dirty="0"/>
              <a:t> queries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00DB50-E4FC-4601-978F-C51164AD7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DCB7F2-C961-4942-8824-73C034689C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333" b="75463" l="7865" r="91250">
                        <a14:foregroundMark x1="41094" y1="65833" x2="46510" y2="61204"/>
                        <a14:foregroundMark x1="46510" y1="61204" x2="60729" y2="58889"/>
                        <a14:foregroundMark x1="73594" y1="61574" x2="78802" y2="61759"/>
                        <a14:foregroundMark x1="78802" y1="61759" x2="82760" y2="67870"/>
                        <a14:foregroundMark x1="82760" y1="67870" x2="77031" y2="71852"/>
                        <a14:foregroundMark x1="77031" y1="71852" x2="55885" y2="65556"/>
                        <a14:foregroundMark x1="44115" y1="57222" x2="50208" y2="52963"/>
                        <a14:foregroundMark x1="50208" y1="52963" x2="66979" y2="52963"/>
                        <a14:foregroundMark x1="66979" y1="52963" x2="79583" y2="51111"/>
                        <a14:foregroundMark x1="79583" y1="51111" x2="84792" y2="47500"/>
                        <a14:foregroundMark x1="84792" y1="47500" x2="11406" y2="50648"/>
                        <a14:foregroundMark x1="11406" y1="50648" x2="12344" y2="60370"/>
                        <a14:foregroundMark x1="12344" y1="60370" x2="26510" y2="67963"/>
                        <a14:foregroundMark x1="26510" y1="67963" x2="54427" y2="72037"/>
                        <a14:foregroundMark x1="54427" y1="72037" x2="59896" y2="71852"/>
                        <a14:foregroundMark x1="59896" y1="71852" x2="59896" y2="71852"/>
                        <a14:foregroundMark x1="10729" y1="46481" x2="8906" y2="56019"/>
                        <a14:foregroundMark x1="8906" y1="56019" x2="8490" y2="66667"/>
                        <a14:foregroundMark x1="8490" y1="66667" x2="12917" y2="73519"/>
                        <a14:foregroundMark x1="12917" y1="73519" x2="33385" y2="75463"/>
                        <a14:foregroundMark x1="8281" y1="47130" x2="7865" y2="69167"/>
                        <a14:foregroundMark x1="88073" y1="48704" x2="88177" y2="69259"/>
                        <a14:foregroundMark x1="91354" y1="48056" x2="91354" y2="60926"/>
                        <a14:foregroundMark x1="28073" y1="32593" x2="13021" y2="32407"/>
                        <a14:foregroundMark x1="31354" y1="31759" x2="38073" y2="31759"/>
                        <a14:foregroundMark x1="40104" y1="31944" x2="28281" y2="33241"/>
                        <a14:foregroundMark x1="28281" y1="33241" x2="26354" y2="32778"/>
                        <a14:foregroundMark x1="34479" y1="32222" x2="40208" y2="32870"/>
                        <a14:foregroundMark x1="40208" y1="32870" x2="38438" y2="29630"/>
                        <a14:foregroundMark x1="45781" y1="29167" x2="41354" y2="35556"/>
                        <a14:foregroundMark x1="41354" y1="35556" x2="43229" y2="29815"/>
                        <a14:foregroundMark x1="23854" y1="32778" x2="13177" y2="33889"/>
                        <a14:foregroundMark x1="13177" y1="33889" x2="18802" y2="29352"/>
                        <a14:foregroundMark x1="18802" y1="29352" x2="24271" y2="29444"/>
                        <a14:foregroundMark x1="24271" y1="29444" x2="19427" y2="35185"/>
                        <a14:foregroundMark x1="19427" y1="35185" x2="8802" y2="34444"/>
                        <a14:foregroundMark x1="8802" y1="34444" x2="12969" y2="28333"/>
                        <a14:foregroundMark x1="12969" y1="28333" x2="26406" y2="29630"/>
                        <a14:foregroundMark x1="30573" y1="35833" x2="19375" y2="36574"/>
                        <a14:foregroundMark x1="19375" y1="36574" x2="8229" y2="35556"/>
                        <a14:foregroundMark x1="8229" y1="35556" x2="10208" y2="28704"/>
                        <a14:foregroundMark x1="57448" y1="61111" x2="57448" y2="61759"/>
                      </a14:backgroundRemoval>
                    </a14:imgEffect>
                  </a14:imgLayer>
                </a14:imgProps>
              </a:ext>
            </a:extLst>
          </a:blip>
          <a:srcRect l="5688" t="26064" r="16949" b="22723"/>
          <a:stretch/>
        </p:blipFill>
        <p:spPr>
          <a:xfrm>
            <a:off x="573056" y="2335594"/>
            <a:ext cx="7952738" cy="29613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94C6293-6089-429A-86F3-17C2D5E89FE0}"/>
              </a:ext>
            </a:extLst>
          </p:cNvPr>
          <p:cNvSpPr/>
          <p:nvPr/>
        </p:nvSpPr>
        <p:spPr>
          <a:xfrm>
            <a:off x="573056" y="5861699"/>
            <a:ext cx="22174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4"/>
              </a:rPr>
              <a:t>https://graphql.org/learn/queries/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68665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25F783-E4A0-4DD4-B2CB-5825D363F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Graphql</a:t>
            </a:r>
            <a:r>
              <a:rPr lang="en-US" dirty="0"/>
              <a:t> queries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947CB7-E6CA-4A62-9601-30D6A9B40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C88FDC8-63B8-4291-A408-0A32F2E290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519" b="78704" l="10573" r="58229">
                        <a14:foregroundMark x1="27031" y1="49444" x2="24167" y2="53611"/>
                        <a14:foregroundMark x1="24167" y1="53611" x2="22500" y2="65833"/>
                        <a14:foregroundMark x1="22500" y1="65833" x2="23385" y2="71019"/>
                        <a14:foregroundMark x1="23385" y1="71019" x2="27240" y2="72037"/>
                        <a14:foregroundMark x1="27240" y1="72037" x2="31823" y2="71481"/>
                        <a14:foregroundMark x1="31823" y1="71481" x2="34688" y2="66944"/>
                        <a14:foregroundMark x1="34688" y1="66944" x2="35885" y2="60556"/>
                        <a14:foregroundMark x1="35885" y1="60556" x2="35938" y2="54259"/>
                        <a14:foregroundMark x1="35938" y1="54259" x2="33229" y2="48889"/>
                        <a14:foregroundMark x1="33229" y1="48889" x2="26979" y2="44352"/>
                        <a14:foregroundMark x1="26979" y1="44352" x2="14115" y2="42778"/>
                        <a14:foregroundMark x1="14115" y1="42778" x2="11979" y2="49074"/>
                        <a14:foregroundMark x1="11979" y1="49074" x2="11771" y2="70833"/>
                        <a14:foregroundMark x1="11771" y1="70833" x2="13385" y2="75278"/>
                        <a14:foregroundMark x1="13385" y1="75278" x2="17031" y2="77407"/>
                        <a14:foregroundMark x1="17031" y1="77407" x2="30365" y2="71019"/>
                        <a14:foregroundMark x1="30365" y1="71019" x2="33698" y2="66667"/>
                        <a14:foregroundMark x1="33698" y1="66667" x2="35885" y2="60093"/>
                        <a14:foregroundMark x1="35885" y1="60093" x2="36354" y2="48148"/>
                        <a14:foregroundMark x1="36354" y1="48148" x2="33542" y2="43889"/>
                        <a14:foregroundMark x1="33542" y1="43889" x2="27708" y2="44815"/>
                        <a14:foregroundMark x1="27708" y1="44815" x2="17031" y2="58148"/>
                        <a14:foregroundMark x1="17031" y1="58148" x2="15729" y2="62870"/>
                        <a14:foregroundMark x1="15729" y1="62870" x2="24271" y2="55185"/>
                        <a14:foregroundMark x1="24271" y1="55185" x2="20104" y2="63333"/>
                        <a14:foregroundMark x1="20104" y1="63333" x2="24063" y2="62407"/>
                        <a14:foregroundMark x1="24063" y1="62407" x2="29948" y2="65000"/>
                        <a14:foregroundMark x1="29948" y1="65000" x2="27656" y2="68981"/>
                        <a14:foregroundMark x1="27656" y1="68981" x2="31875" y2="67963"/>
                        <a14:foregroundMark x1="31875" y1="67963" x2="34479" y2="77963"/>
                        <a14:foregroundMark x1="34479" y1="77963" x2="36563" y2="72870"/>
                        <a14:foregroundMark x1="36563" y1="72870" x2="37031" y2="44907"/>
                        <a14:foregroundMark x1="37031" y1="44907" x2="32969" y2="39630"/>
                        <a14:foregroundMark x1="32969" y1="39630" x2="13073" y2="38611"/>
                        <a14:foregroundMark x1="47396" y1="41296" x2="50625" y2="40000"/>
                        <a14:foregroundMark x1="50625" y1="40000" x2="53542" y2="40185"/>
                        <a14:foregroundMark x1="53542" y1="40185" x2="55156" y2="45000"/>
                        <a14:foregroundMark x1="55156" y1="45000" x2="56406" y2="69259"/>
                        <a14:foregroundMark x1="56406" y1="69259" x2="50729" y2="76944"/>
                        <a14:foregroundMark x1="50729" y1="76944" x2="47448" y2="78704"/>
                        <a14:foregroundMark x1="47448" y1="78704" x2="42917" y2="77500"/>
                        <a14:foregroundMark x1="57813" y1="43333" x2="58177" y2="66667"/>
                        <a14:foregroundMark x1="11302" y1="41852" x2="11354" y2="51111"/>
                        <a14:foregroundMark x1="10938" y1="76759" x2="10573" y2="76759"/>
                        <a14:foregroundMark x1="44896" y1="49259" x2="46094" y2="72037"/>
                        <a14:foregroundMark x1="57344" y1="75833" x2="58229" y2="66204"/>
                        <a14:backgroundMark x1="40313" y1="49907" x2="40521" y2="58333"/>
                        <a14:backgroundMark x1="40677" y1="60185" x2="40208" y2="753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367" t="37482" r="40827" b="21269"/>
          <a:stretch/>
        </p:blipFill>
        <p:spPr>
          <a:xfrm>
            <a:off x="486828" y="1874199"/>
            <a:ext cx="8170344" cy="38841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7C6796-68BA-40EA-96F5-2FB83E83C953}"/>
              </a:ext>
            </a:extLst>
          </p:cNvPr>
          <p:cNvSpPr/>
          <p:nvPr/>
        </p:nvSpPr>
        <p:spPr>
          <a:xfrm>
            <a:off x="573056" y="5861699"/>
            <a:ext cx="22174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4"/>
              </a:rPr>
              <a:t>https://graphql.org/learn/queries/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75994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3EE0E6-134E-4A82-B2D7-F0C9078AE9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62"/>
          <a:stretch/>
        </p:blipFill>
        <p:spPr bwMode="auto">
          <a:xfrm>
            <a:off x="0" y="580585"/>
            <a:ext cx="9144000" cy="579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030DF2-D4BB-4A4B-AEC8-2253884DE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D67199-F884-45E9-999D-350FC85C7D17}"/>
              </a:ext>
            </a:extLst>
          </p:cNvPr>
          <p:cNvSpPr/>
          <p:nvPr/>
        </p:nvSpPr>
        <p:spPr>
          <a:xfrm>
            <a:off x="435893" y="6380325"/>
            <a:ext cx="457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https://nordicapis.com/10-graphql-consoles-in-action/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19278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1DDF6-948D-41D5-83AB-88BB5CA6C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Analysis traffic – Repository</a:t>
            </a:r>
          </a:p>
        </p:txBody>
      </p:sp>
      <p:pic>
        <p:nvPicPr>
          <p:cNvPr id="11" name="Content Placeholder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7EBD3E3-9DC9-42A6-8B07-EE2B4FD0F7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17" b="89945" l="6104" r="93408">
                        <a14:foregroundMark x1="25244" y1="16782" x2="78613" y2="54161"/>
                        <a14:foregroundMark x1="78613" y1="54161" x2="79053" y2="36408"/>
                        <a14:foregroundMark x1="79053" y1="36408" x2="72607" y2="25381"/>
                        <a14:foregroundMark x1="72607" y1="25381" x2="62695" y2="20527"/>
                        <a14:foregroundMark x1="62695" y1="20527" x2="88086" y2="30374"/>
                        <a14:foregroundMark x1="88086" y1="30374" x2="88477" y2="31415"/>
                        <a14:foregroundMark x1="91504" y1="14910" x2="90869" y2="72746"/>
                        <a14:foregroundMark x1="90869" y1="72746" x2="83203" y2="82802"/>
                        <a14:foregroundMark x1="83203" y1="82802" x2="60449" y2="86824"/>
                        <a14:foregroundMark x1="60449" y1="86824" x2="12061" y2="86130"/>
                        <a14:foregroundMark x1="12061" y1="86130" x2="7959" y2="73509"/>
                        <a14:foregroundMark x1="7959" y1="73509" x2="11768" y2="57004"/>
                        <a14:foregroundMark x1="11768" y1="57004" x2="9766" y2="22469"/>
                        <a14:foregroundMark x1="93457" y1="23648" x2="93457" y2="23648"/>
                        <a14:foregroundMark x1="93164" y1="46671" x2="93457" y2="56103"/>
                        <a14:foregroundMark x1="6104" y1="46671" x2="6104" y2="513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97" t="4900" r="2148" b="3409"/>
          <a:stretch/>
        </p:blipFill>
        <p:spPr>
          <a:xfrm>
            <a:off x="1213054" y="1854693"/>
            <a:ext cx="6972656" cy="4780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4509D2-452F-49B0-8F8A-B2D6973C2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A98EE3D-8CD1-4C3F-BD1C-C98C9596463C}" type="slidenum">
              <a:rPr lang="en-US" sz="800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18</a:t>
            </a:fld>
            <a:endParaRPr lang="en-US" sz="800">
              <a:solidFill>
                <a:schemeClr val="tx1"/>
              </a:solidFill>
            </a:endParaRP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443340D4-7713-4876-856A-5DF2555C89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533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1DDF6-948D-41D5-83AB-88BB5CA6C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Analysis traffic – Directory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4509D2-452F-49B0-8F8A-B2D6973C2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A98EE3D-8CD1-4C3F-BD1C-C98C9596463C}" type="slidenum">
              <a:rPr lang="en-US" sz="800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19</a:t>
            </a:fld>
            <a:endParaRPr lang="en-US" sz="800">
              <a:solidFill>
                <a:schemeClr val="tx1"/>
              </a:solidFill>
            </a:endParaRP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443340D4-7713-4876-856A-5DF2555C89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2AA176-1696-452F-8FE3-BEA2D8085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23" y="2905167"/>
            <a:ext cx="8112154" cy="1932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231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3085765"/>
            <a:ext cx="8447150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993" y="2286000"/>
            <a:ext cx="2157120" cy="2286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Agenda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D976D6-8C98-48CC-8C34-0468F3167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50297" y="3394710"/>
            <a:ext cx="2286000" cy="685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628532" y="3394710"/>
            <a:ext cx="3703320" cy="6858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282705F-57BE-41EB-895C-23D3830C18B5}"/>
              </a:ext>
            </a:extLst>
          </p:cNvPr>
          <p:cNvSpPr txBox="1">
            <a:spLocks/>
          </p:cNvSpPr>
          <p:nvPr/>
        </p:nvSpPr>
        <p:spPr>
          <a:xfrm>
            <a:off x="3514482" y="1577340"/>
            <a:ext cx="5602468" cy="3703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82575" indent="-2825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Background story</a:t>
            </a:r>
          </a:p>
          <a:p>
            <a:pPr marL="282575" indent="-2825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What is </a:t>
            </a:r>
            <a:r>
              <a:rPr lang="en-US" sz="2400" dirty="0" err="1">
                <a:solidFill>
                  <a:schemeClr val="tx2"/>
                </a:solidFill>
              </a:rPr>
              <a:t>graphql</a:t>
            </a:r>
            <a:endParaRPr lang="en-US" sz="2400" dirty="0">
              <a:solidFill>
                <a:schemeClr val="tx2"/>
              </a:solidFill>
            </a:endParaRPr>
          </a:p>
          <a:p>
            <a:pPr marL="282575" indent="-2825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Research process</a:t>
            </a:r>
          </a:p>
          <a:p>
            <a:pPr marL="282575" indent="-2825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Conclusion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F40D7-7BDE-429E-AD78-582772F0D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870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1DDF6-948D-41D5-83AB-88BB5CA6C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Analysis traffic – data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4509D2-452F-49B0-8F8A-B2D6973C2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A98EE3D-8CD1-4C3F-BD1C-C98C9596463C}" type="slidenum">
              <a:rPr lang="en-US" sz="800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20</a:t>
            </a:fld>
            <a:endParaRPr lang="en-US" sz="800">
              <a:solidFill>
                <a:schemeClr val="tx1"/>
              </a:solidFill>
            </a:endParaRP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443340D4-7713-4876-856A-5DF2555C89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Content Placeholder 7" descr="A picture containing bird&#10;&#10;Description automatically generated">
            <a:extLst>
              <a:ext uri="{FF2B5EF4-FFF2-40B4-BE49-F238E27FC236}">
                <a16:creationId xmlns:a16="http://schemas.microsoft.com/office/drawing/2014/main" id="{F1F1A3E0-97A1-40DB-94B0-F4D02FB07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698" y="2694294"/>
            <a:ext cx="5670604" cy="2515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509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29FC-8F9A-4545-8B27-08FE144D2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3600" dirty="0"/>
              <a:t>Analysis traffic – binary data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4509D2-452F-49B0-8F8A-B2D6973C2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A98EE3D-8CD1-4C3F-BD1C-C98C9596463C}" type="slidenum">
              <a:rPr lang="en-US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pPr defTabSz="914400">
                <a:spcAft>
                  <a:spcPts val="600"/>
                </a:spcAft>
              </a:pPr>
              <a:t>21</a:t>
            </a:fld>
            <a:endParaRPr lang="en-US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9B1D6B6-851C-4670-BD86-27AC5B31F7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7" r="2019" b="4035"/>
          <a:stretch/>
        </p:blipFill>
        <p:spPr>
          <a:xfrm>
            <a:off x="1402725" y="2027670"/>
            <a:ext cx="6338549" cy="372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4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1DDF6-948D-41D5-83AB-88BB5CA6C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Analysis traffic – binary data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4509D2-452F-49B0-8F8A-B2D6973C2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A98EE3D-8CD1-4C3F-BD1C-C98C9596463C}" type="slidenum">
              <a:rPr lang="en-US" sz="800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22</a:t>
            </a:fld>
            <a:endParaRPr lang="en-US" sz="800">
              <a:solidFill>
                <a:schemeClr val="tx1"/>
              </a:solidFill>
            </a:endParaRP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443340D4-7713-4876-856A-5DF2555C89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D14DBF-AD59-4EEC-88F1-B950FCB3C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13" y="2739937"/>
            <a:ext cx="8858774" cy="1961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6C4893-9682-485E-A8A3-7697C12F6DDF}"/>
              </a:ext>
            </a:extLst>
          </p:cNvPr>
          <p:cNvSpPr txBox="1"/>
          <p:nvPr/>
        </p:nvSpPr>
        <p:spPr>
          <a:xfrm>
            <a:off x="697588" y="5427677"/>
            <a:ext cx="7748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file() Method is not mentioned in Github </a:t>
            </a:r>
            <a:r>
              <a:rPr lang="en-US" dirty="0" err="1"/>
              <a:t>GraphQL</a:t>
            </a:r>
            <a:r>
              <a:rPr lang="en-US" dirty="0"/>
              <a:t> 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not work with Developer Token!</a:t>
            </a:r>
          </a:p>
        </p:txBody>
      </p:sp>
    </p:spTree>
    <p:extLst>
      <p:ext uri="{BB962C8B-B14F-4D97-AF65-F5344CB8AC3E}">
        <p14:creationId xmlns:p14="http://schemas.microsoft.com/office/powerpoint/2010/main" val="2699131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1DDF6-948D-41D5-83AB-88BB5CA6C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124" y="679085"/>
            <a:ext cx="7989752" cy="1083329"/>
          </a:xfrm>
        </p:spPr>
        <p:txBody>
          <a:bodyPr anchor="ctr"/>
          <a:lstStyle/>
          <a:p>
            <a:r>
              <a:rPr lang="en-US" sz="3600" dirty="0"/>
              <a:t>Analysis traffic – binary data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4509D2-452F-49B0-8F8A-B2D6973C2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D9DEAE6-5D7C-4F88-97F0-19F88AE7E3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91" r="4312" b="1383"/>
          <a:stretch/>
        </p:blipFill>
        <p:spPr>
          <a:xfrm>
            <a:off x="125835" y="2228003"/>
            <a:ext cx="8749717" cy="311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97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1DDF6-948D-41D5-83AB-88BB5CA6C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>
              <a:buClr>
                <a:srgbClr val="00B050"/>
              </a:buClr>
              <a:buSzPct val="140000"/>
            </a:pPr>
            <a:r>
              <a:rPr lang="en-US" dirty="0"/>
              <a:t>Can it be generalized? </a:t>
            </a:r>
            <a:br>
              <a:rPr lang="en-US" dirty="0"/>
            </a:br>
            <a:r>
              <a:rPr lang="en-US" dirty="0"/>
              <a:t>Make a tool out of it?!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4509D2-452F-49B0-8F8A-B2D6973C2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276E0FE-CC98-403C-B02D-FA7A620131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8" t="19690" r="18057" b="24993"/>
          <a:stretch/>
        </p:blipFill>
        <p:spPr>
          <a:xfrm>
            <a:off x="137867" y="2321319"/>
            <a:ext cx="8566261" cy="344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797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3085765"/>
            <a:ext cx="8447150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BF3D65BA-1C65-40FB-92EF-83951BDC1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9143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ECD260-EFF3-49BD-B1D0-7F4D769C9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04" y="1575395"/>
            <a:ext cx="6002502" cy="2085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ADF52CCA-FCDD-49A0-BFFC-3BD41F1B8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723899"/>
            <a:ext cx="277749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21DDF6-948D-41D5-83AB-88BB5CA6C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2206" y="1419225"/>
            <a:ext cx="2311182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Fake Auth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4509D2-452F-49B0-8F8A-B2D6973C2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6233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A98EE3D-8CD1-4C3F-BD1C-C98C9596463C}" type="slidenum">
              <a:rPr lang="en-US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pPr defTabSz="914400">
                <a:spcAft>
                  <a:spcPts val="600"/>
                </a:spcAft>
              </a:pPr>
              <a:t>25</a:t>
            </a:fld>
            <a:endParaRPr lang="en-US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547655-06A9-43E0-887A-8F37F1014F10}"/>
              </a:ext>
            </a:extLst>
          </p:cNvPr>
          <p:cNvSpPr/>
          <p:nvPr/>
        </p:nvSpPr>
        <p:spPr>
          <a:xfrm>
            <a:off x="219704" y="4442314"/>
            <a:ext cx="55435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have the "</a:t>
            </a:r>
            <a:r>
              <a:rPr lang="en-US" dirty="0" err="1"/>
              <a:t>client_id</a:t>
            </a:r>
            <a:r>
              <a:rPr lang="en-US" dirty="0"/>
              <a:t>" and "code“ by sniffing authentication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Easily get the </a:t>
            </a:r>
            <a:r>
              <a:rPr lang="en-US" dirty="0" err="1"/>
              <a:t>client_secret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976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1E5E4503-CC62-4DA9-9121-0A157199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D61A1B-3C4C-4F0E-965F-15837624C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0E56243-9701-44E8-8A92-319433305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1F1915-E076-48EB-BB4A-EE9808EB4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3085765"/>
            <a:ext cx="8447150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AE1578EE-AC37-4C94-98C6-4B322C670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9143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cell phone&#10;&#10;Description automatically generated">
            <a:extLst>
              <a:ext uri="{FF2B5EF4-FFF2-40B4-BE49-F238E27FC236}">
                <a16:creationId xmlns:a16="http://schemas.microsoft.com/office/drawing/2014/main" id="{3D86098D-26D2-46DF-AB00-806301906D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2" r="25917" b="3"/>
          <a:stretch/>
        </p:blipFill>
        <p:spPr>
          <a:xfrm>
            <a:off x="334900" y="638175"/>
            <a:ext cx="2777158" cy="5762625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A4A41C-6A34-42CC-8525-DA0B48FD4D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5" r="25914" b="3"/>
          <a:stretch/>
        </p:blipFill>
        <p:spPr>
          <a:xfrm>
            <a:off x="3182843" y="638175"/>
            <a:ext cx="2777158" cy="5762625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0055CAD6-F214-46F5-8689-93CBDA717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7180" y="638175"/>
            <a:ext cx="2781920" cy="57523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21DDF6-948D-41D5-83AB-88BB5CA6C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2205" y="1656292"/>
            <a:ext cx="2362994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Fake Auth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4509D2-452F-49B0-8F8A-B2D6973C2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6233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A98EE3D-8CD1-4C3F-BD1C-C98C9596463C}" type="slidenum">
              <a:rPr lang="en-US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pPr defTabSz="914400">
                <a:spcAft>
                  <a:spcPts val="600"/>
                </a:spcAft>
              </a:pPr>
              <a:t>26</a:t>
            </a:fld>
            <a:endParaRPr lang="en-US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285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8C978-B074-420C-B9A5-62F4EC5DD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351F2-75D0-483F-A541-FBC775D20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00B050"/>
              </a:buClr>
              <a:buSzPct val="140000"/>
              <a:buFont typeface="Wingdings 2" panose="05020102010507070707" pitchFamily="18" charset="2"/>
              <a:buChar char=""/>
            </a:pPr>
            <a:r>
              <a:rPr lang="en-US" sz="2000" dirty="0"/>
              <a:t>Access Repository Information</a:t>
            </a:r>
          </a:p>
          <a:p>
            <a:pPr>
              <a:buClr>
                <a:srgbClr val="00B050"/>
              </a:buClr>
              <a:buSzPct val="140000"/>
              <a:buFont typeface="Wingdings 2" panose="05020102010507070707" pitchFamily="18" charset="2"/>
              <a:buChar char=""/>
            </a:pPr>
            <a:r>
              <a:rPr lang="en-US" sz="2000" dirty="0"/>
              <a:t>Access Repository Directory</a:t>
            </a:r>
          </a:p>
          <a:p>
            <a:pPr>
              <a:buClr>
                <a:srgbClr val="00B050"/>
              </a:buClr>
              <a:buSzPct val="140000"/>
              <a:buFont typeface="Wingdings 2" panose="05020102010507070707" pitchFamily="18" charset="2"/>
              <a:buChar char=""/>
            </a:pPr>
            <a:r>
              <a:rPr lang="en-US" sz="2000" dirty="0"/>
              <a:t>Access Repository Files</a:t>
            </a:r>
          </a:p>
          <a:p>
            <a:pPr>
              <a:buClr>
                <a:srgbClr val="00B050"/>
              </a:buClr>
              <a:buSzPct val="140000"/>
              <a:buFont typeface="Wingdings 2" panose="05020102010507070707" pitchFamily="18" charset="2"/>
              <a:buChar char="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Reported to Github Security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Category: api.github.com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Severity: 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Weakness: </a:t>
            </a:r>
            <a:r>
              <a:rPr lang="en-US" sz="2000" dirty="0">
                <a:latin typeface="-apple-system"/>
              </a:rPr>
              <a:t>Improper Access Control </a:t>
            </a:r>
            <a:r>
              <a:rPr lang="en-US" dirty="0"/>
              <a:t>CWE-284</a:t>
            </a:r>
            <a:endParaRPr lang="en-US" sz="2000" dirty="0">
              <a:latin typeface="-apple-system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B7E87-90EC-41D5-954C-D5052B40F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781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3085765"/>
            <a:ext cx="8447150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DC320D-BC45-4859-9136-1A26BE4DA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898" y="1577340"/>
            <a:ext cx="2252003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b="1" cap="all" dirty="0">
                <a:solidFill>
                  <a:schemeClr val="tx1"/>
                </a:solidFill>
              </a:rPr>
              <a:t>Reference</a:t>
            </a:r>
            <a:endParaRPr lang="en-US" sz="2400" b="1" i="1" cap="all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1D976D6-8C98-48CC-8C34-0468F3167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50297" y="3394710"/>
            <a:ext cx="2286000" cy="685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628532" y="3394710"/>
            <a:ext cx="3703320" cy="6858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77CFD-90D4-46F4-9DA4-16C77F7E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B8253C-DF6D-4614-BE9F-F722F3E763F0}"/>
              </a:ext>
            </a:extLst>
          </p:cNvPr>
          <p:cNvSpPr txBox="1"/>
          <p:nvPr/>
        </p:nvSpPr>
        <p:spPr>
          <a:xfrm>
            <a:off x="3624044" y="2690336"/>
            <a:ext cx="51850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Github Documentations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Burp-suite Documentations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Facebook </a:t>
            </a:r>
            <a:r>
              <a:rPr lang="en-US" dirty="0" err="1">
                <a:solidFill>
                  <a:schemeClr val="tx2"/>
                </a:solidFill>
              </a:rPr>
              <a:t>GraphQl</a:t>
            </a:r>
            <a:r>
              <a:rPr lang="en-US" dirty="0">
                <a:solidFill>
                  <a:schemeClr val="tx2"/>
                </a:solidFill>
              </a:rPr>
              <a:t> Documentations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/>
                </a:solidFill>
              </a:rPr>
              <a:t>Graphql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Octokit</a:t>
            </a:r>
            <a:r>
              <a:rPr lang="en-US" dirty="0">
                <a:solidFill>
                  <a:schemeClr val="tx2"/>
                </a:solidFill>
              </a:rPr>
              <a:t> Documentation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OWASP Security Handbook</a:t>
            </a:r>
          </a:p>
        </p:txBody>
      </p:sp>
    </p:spTree>
    <p:extLst>
      <p:ext uri="{BB962C8B-B14F-4D97-AF65-F5344CB8AC3E}">
        <p14:creationId xmlns:p14="http://schemas.microsoft.com/office/powerpoint/2010/main" val="2165918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3085765"/>
            <a:ext cx="8447150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49B84A-2811-4164-9E1B-32C45D22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3053" y="1577340"/>
            <a:ext cx="4671712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n-US" sz="40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Thank You.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1D976D6-8C98-48CC-8C34-0468F3167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50297" y="3394710"/>
            <a:ext cx="2286000" cy="685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628532" y="3394710"/>
            <a:ext cx="3703320" cy="6858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3A870-030F-4240-8AE0-76797A4FF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29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E0A868-17DE-4A02-87EF-98C7FC051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895" y="2286000"/>
            <a:ext cx="2245104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E14980F-3849-41A2-91CA-849B97F47FB0}"/>
              </a:ext>
            </a:extLst>
          </p:cNvPr>
          <p:cNvGrpSpPr/>
          <p:nvPr/>
        </p:nvGrpSpPr>
        <p:grpSpPr>
          <a:xfrm>
            <a:off x="3172414" y="5652567"/>
            <a:ext cx="2799173" cy="538609"/>
            <a:chOff x="2960413" y="5652567"/>
            <a:chExt cx="2799173" cy="53860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11E95BB-F9B2-43D2-99A4-7584F35BBD63}"/>
                </a:ext>
              </a:extLst>
            </p:cNvPr>
            <p:cNvSpPr txBox="1"/>
            <p:nvPr/>
          </p:nvSpPr>
          <p:spPr>
            <a:xfrm>
              <a:off x="3408999" y="5652567"/>
              <a:ext cx="2350587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Shahriar Yazdipour</a:t>
              </a:r>
            </a:p>
            <a:p>
              <a:pPr algn="ctr"/>
              <a:r>
                <a:rPr lang="en-US" sz="1100" dirty="0"/>
                <a:t>github.com/yazdipour/presentations</a:t>
              </a:r>
            </a:p>
          </p:txBody>
        </p:sp>
        <p:pic>
          <p:nvPicPr>
            <p:cNvPr id="3" name="Picture 2" descr="Github, logo, media, social icon">
              <a:extLst>
                <a:ext uri="{FF2B5EF4-FFF2-40B4-BE49-F238E27FC236}">
                  <a16:creationId xmlns:a16="http://schemas.microsoft.com/office/drawing/2014/main" id="{A62FE45E-7FC5-4022-9754-FF3344B1EC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0413" y="5671398"/>
              <a:ext cx="519778" cy="519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64159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3085765"/>
            <a:ext cx="8447150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1026" name="Picture 2" descr="Taxation of Persian-Americans living in Iran">
            <a:extLst>
              <a:ext uri="{FF2B5EF4-FFF2-40B4-BE49-F238E27FC236}">
                <a16:creationId xmlns:a16="http://schemas.microsoft.com/office/drawing/2014/main" id="{EDB0A9F8-458E-4563-AF24-62FBD214C6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7" r="2" b="2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21DDF6-948D-41D5-83AB-88BB5CA6C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020432"/>
            <a:ext cx="7669148" cy="71609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600" dirty="0">
                <a:solidFill>
                  <a:schemeClr val="tx1"/>
                </a:solidFill>
              </a:rPr>
              <a:t>Restrictions in Iran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4509D2-452F-49B0-8F8A-B2D6973C2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5956137"/>
            <a:ext cx="76233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0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BAED3-867A-4B07-84B6-D3CFAEA403F0}"/>
              </a:ext>
            </a:extLst>
          </p:cNvPr>
          <p:cNvSpPr txBox="1"/>
          <p:nvPr/>
        </p:nvSpPr>
        <p:spPr>
          <a:xfrm>
            <a:off x="713064" y="1937857"/>
            <a:ext cx="76675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GOV loves to make everything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US also loves to make things harder</a:t>
            </a:r>
          </a:p>
        </p:txBody>
      </p:sp>
    </p:spTree>
    <p:extLst>
      <p:ext uri="{BB962C8B-B14F-4D97-AF65-F5344CB8AC3E}">
        <p14:creationId xmlns:p14="http://schemas.microsoft.com/office/powerpoint/2010/main" val="21801621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1DDF6-948D-41D5-83AB-88BB5CA6C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Blocked By Iran government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4509D2-452F-49B0-8F8A-B2D6973C2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0B9FC0-511E-4F3B-A5AA-73940A435334}"/>
              </a:ext>
            </a:extLst>
          </p:cNvPr>
          <p:cNvSpPr/>
          <p:nvPr/>
        </p:nvSpPr>
        <p:spPr>
          <a:xfrm>
            <a:off x="423643" y="2038811"/>
            <a:ext cx="8147301" cy="3416320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r>
              <a:rPr lang="en-US" dirty="0"/>
              <a:t>Facebook</a:t>
            </a:r>
          </a:p>
          <a:p>
            <a:r>
              <a:rPr lang="en-US" dirty="0"/>
              <a:t>YouTube</a:t>
            </a:r>
          </a:p>
          <a:p>
            <a:r>
              <a:rPr lang="en-US" dirty="0"/>
              <a:t>Twitter</a:t>
            </a:r>
          </a:p>
          <a:p>
            <a:r>
              <a:rPr lang="en-US" dirty="0"/>
              <a:t>Reddit</a:t>
            </a:r>
          </a:p>
          <a:p>
            <a:r>
              <a:rPr lang="en-US" dirty="0"/>
              <a:t>Telegram</a:t>
            </a:r>
          </a:p>
          <a:p>
            <a:r>
              <a:rPr lang="en-US" dirty="0"/>
              <a:t>Viber</a:t>
            </a:r>
          </a:p>
          <a:p>
            <a:r>
              <a:rPr lang="en-US" dirty="0"/>
              <a:t>Tumblr</a:t>
            </a:r>
          </a:p>
          <a:p>
            <a:r>
              <a:rPr lang="en-US" dirty="0"/>
              <a:t>Spotify</a:t>
            </a:r>
          </a:p>
          <a:p>
            <a:r>
              <a:rPr lang="en-US" dirty="0"/>
              <a:t>SoundCloud</a:t>
            </a:r>
          </a:p>
          <a:p>
            <a:r>
              <a:rPr lang="en-US" dirty="0"/>
              <a:t>Netflix</a:t>
            </a:r>
          </a:p>
          <a:p>
            <a:r>
              <a:rPr lang="en-US" dirty="0"/>
              <a:t>Flickr</a:t>
            </a:r>
          </a:p>
          <a:p>
            <a:r>
              <a:rPr lang="en-US" dirty="0"/>
              <a:t>WordPress</a:t>
            </a:r>
          </a:p>
          <a:p>
            <a:r>
              <a:rPr lang="en-US" dirty="0"/>
              <a:t>BBC</a:t>
            </a:r>
          </a:p>
          <a:p>
            <a:r>
              <a:rPr lang="en-US" dirty="0"/>
              <a:t>Voice of America</a:t>
            </a:r>
          </a:p>
          <a:p>
            <a:r>
              <a:rPr lang="en-US" dirty="0"/>
              <a:t>Al-Arabiya</a:t>
            </a:r>
          </a:p>
          <a:p>
            <a:r>
              <a:rPr lang="en-US" dirty="0"/>
              <a:t>Fox News</a:t>
            </a:r>
          </a:p>
          <a:p>
            <a:r>
              <a:rPr lang="en-US" dirty="0"/>
              <a:t>CBS News</a:t>
            </a:r>
          </a:p>
          <a:p>
            <a:r>
              <a:rPr lang="en-US" dirty="0"/>
              <a:t>Haaretz</a:t>
            </a:r>
          </a:p>
          <a:p>
            <a:r>
              <a:rPr lang="en-US" dirty="0"/>
              <a:t>Times of India</a:t>
            </a:r>
          </a:p>
          <a:p>
            <a:r>
              <a:rPr lang="en-US" dirty="0"/>
              <a:t>The Daily Mail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More than 300 site of Top 500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D5FD21-7E80-49DB-85A0-1D4C043E2133}"/>
              </a:ext>
            </a:extLst>
          </p:cNvPr>
          <p:cNvSpPr/>
          <p:nvPr/>
        </p:nvSpPr>
        <p:spPr>
          <a:xfrm>
            <a:off x="423643" y="5951929"/>
            <a:ext cx="62849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https://gist.github.com/alibo/dfd7c258bcc44a0e8c9f7c5bfd3bd2c3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62492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1DDF6-948D-41D5-83AB-88BB5CA6C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Blocked By Companies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4509D2-452F-49B0-8F8A-B2D6973C2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0B9FC0-511E-4F3B-A5AA-73940A435334}"/>
              </a:ext>
            </a:extLst>
          </p:cNvPr>
          <p:cNvSpPr/>
          <p:nvPr/>
        </p:nvSpPr>
        <p:spPr>
          <a:xfrm>
            <a:off x="423643" y="2038811"/>
            <a:ext cx="8147301" cy="2585323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r>
              <a:rPr lang="en-US" dirty="0"/>
              <a:t>Github</a:t>
            </a:r>
          </a:p>
          <a:p>
            <a:r>
              <a:rPr lang="en-US" dirty="0"/>
              <a:t>Gitlab</a:t>
            </a:r>
          </a:p>
          <a:p>
            <a:r>
              <a:rPr lang="en-US" dirty="0"/>
              <a:t>Google Cloud (</a:t>
            </a:r>
            <a:r>
              <a:rPr lang="en-US" dirty="0" err="1"/>
              <a:t>KhanAcademy</a:t>
            </a:r>
            <a:r>
              <a:rPr lang="en-US" dirty="0"/>
              <a:t>,…)</a:t>
            </a:r>
          </a:p>
          <a:p>
            <a:r>
              <a:rPr lang="en-US" dirty="0"/>
              <a:t>Google/Android Developers</a:t>
            </a:r>
          </a:p>
          <a:p>
            <a:r>
              <a:rPr lang="en-US" dirty="0" err="1"/>
              <a:t>Redhat</a:t>
            </a:r>
            <a:r>
              <a:rPr lang="en-US" dirty="0"/>
              <a:t> </a:t>
            </a:r>
            <a:r>
              <a:rPr lang="en-US" dirty="0" err="1"/>
              <a:t>Repositry</a:t>
            </a:r>
            <a:endParaRPr lang="en-US" dirty="0"/>
          </a:p>
          <a:p>
            <a:r>
              <a:rPr lang="en-US" dirty="0" err="1"/>
              <a:t>DockerHub</a:t>
            </a:r>
            <a:endParaRPr lang="en-US" dirty="0"/>
          </a:p>
          <a:p>
            <a:r>
              <a:rPr lang="en-US" dirty="0"/>
              <a:t>MySQL</a:t>
            </a:r>
          </a:p>
          <a:p>
            <a:r>
              <a:rPr lang="en-US" dirty="0"/>
              <a:t>Unreal Engine</a:t>
            </a:r>
          </a:p>
          <a:p>
            <a:r>
              <a:rPr lang="en-US" dirty="0"/>
              <a:t>Intel Download Center</a:t>
            </a:r>
          </a:p>
          <a:p>
            <a:r>
              <a:rPr lang="en-US" dirty="0"/>
              <a:t>Udemy/Pluralsight</a:t>
            </a:r>
          </a:p>
          <a:p>
            <a:r>
              <a:rPr lang="en-US" dirty="0"/>
              <a:t>eBay</a:t>
            </a:r>
          </a:p>
          <a:p>
            <a:r>
              <a:rPr lang="en-US" dirty="0"/>
              <a:t>TeamViewer</a:t>
            </a:r>
          </a:p>
          <a:p>
            <a:r>
              <a:rPr lang="en-US" dirty="0"/>
              <a:t>MongoDB</a:t>
            </a:r>
          </a:p>
          <a:p>
            <a:r>
              <a:rPr lang="en-US" dirty="0"/>
              <a:t>Upwork</a:t>
            </a:r>
          </a:p>
          <a:p>
            <a:r>
              <a:rPr lang="en-US" dirty="0"/>
              <a:t>Avast</a:t>
            </a:r>
          </a:p>
          <a:p>
            <a:r>
              <a:rPr lang="en-US" dirty="0"/>
              <a:t>GNU Repositories</a:t>
            </a:r>
          </a:p>
          <a:p>
            <a:r>
              <a:rPr lang="en-US" dirty="0"/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D5FD21-7E80-49DB-85A0-1D4C043E2133}"/>
              </a:ext>
            </a:extLst>
          </p:cNvPr>
          <p:cNvSpPr/>
          <p:nvPr/>
        </p:nvSpPr>
        <p:spPr>
          <a:xfrm>
            <a:off x="423643" y="5956135"/>
            <a:ext cx="414835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https://gist.github.com/alibo/dfd7c258bcc44a0e8c9f7c5bfd3bd2c3</a:t>
            </a:r>
            <a:endParaRPr lang="en-US" sz="1100" dirty="0"/>
          </a:p>
        </p:txBody>
      </p:sp>
      <p:pic>
        <p:nvPicPr>
          <p:cNvPr id="2050" name="Picture 2" descr="screen shot 2018-08-20 at 16 18 38">
            <a:extLst>
              <a:ext uri="{FF2B5EF4-FFF2-40B4-BE49-F238E27FC236}">
                <a16:creationId xmlns:a16="http://schemas.microsoft.com/office/drawing/2014/main" id="{22C8D29B-706E-47AE-8581-9EEEAB0C3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43" y="4710530"/>
            <a:ext cx="4924338" cy="87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9AB6DC-E3FE-4756-9362-15C8A9051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7981" y="4651304"/>
            <a:ext cx="3558848" cy="156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123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3085765"/>
            <a:ext cx="8447150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0AE6E20-272B-4965-A636-4C47C90BB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9144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3A8EEFE-5042-4913-B6E5-6AD5A56A53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89"/>
          <a:stretch/>
        </p:blipFill>
        <p:spPr>
          <a:xfrm>
            <a:off x="-163827" y="1157681"/>
            <a:ext cx="9635668" cy="40351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4509D2-452F-49B0-8F8A-B2D6973C2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6233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A98EE3D-8CD1-4C3F-BD1C-C98C9596463C}" type="slidenum">
              <a:rPr lang="en-US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pPr defTabSz="914400">
                <a:spcAft>
                  <a:spcPts val="600"/>
                </a:spcAft>
              </a:pPr>
              <a:t>6</a:t>
            </a:fld>
            <a:endParaRPr lang="en-US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933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1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3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5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27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3085765"/>
            <a:ext cx="8447150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9" name="Rectangle 29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B2F730-2C83-46BB-AC46-30DB97F5D4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3394" b="4298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 useBgFill="1">
        <p:nvSpPr>
          <p:cNvPr id="40" name="Rectangle 31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412" y="1661699"/>
            <a:ext cx="2777490" cy="94997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412" y="1845634"/>
            <a:ext cx="2776600" cy="3350668"/>
          </a:xfrm>
          <a:prstGeom prst="rect">
            <a:avLst/>
          </a:prstGeom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962E10-6069-4D0E-9F6D-5ED6BB297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27281" y="1966335"/>
            <a:ext cx="40700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800">
                <a:solidFill>
                  <a:schemeClr val="tx2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sz="800">
              <a:solidFill>
                <a:schemeClr val="tx2">
                  <a:alpha val="7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125058-E971-49AC-8063-2004810F4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050" y="2148897"/>
            <a:ext cx="4983912" cy="23166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E34080-E20C-4FAE-A7EF-C9D3AEA9620F}"/>
              </a:ext>
            </a:extLst>
          </p:cNvPr>
          <p:cNvSpPr txBox="1"/>
          <p:nvPr/>
        </p:nvSpPr>
        <p:spPr>
          <a:xfrm>
            <a:off x="698643" y="1875009"/>
            <a:ext cx="23321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US</a:t>
            </a:r>
            <a:r>
              <a:rPr lang="en-US" sz="2000" dirty="0"/>
              <a:t> </a:t>
            </a:r>
            <a:r>
              <a:rPr lang="en-US" sz="24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Trade</a:t>
            </a:r>
            <a:r>
              <a:rPr lang="en-US" sz="2000" dirty="0"/>
              <a:t> </a:t>
            </a:r>
            <a:r>
              <a:rPr lang="en-US" sz="24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Law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July 2019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Restriction on creating new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Access to previously created repositories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CC4CF-8D15-4B2B-A854-CDA755BCDD59}"/>
              </a:ext>
            </a:extLst>
          </p:cNvPr>
          <p:cNvSpPr txBox="1"/>
          <p:nvPr/>
        </p:nvSpPr>
        <p:spPr>
          <a:xfrm>
            <a:off x="565412" y="6337466"/>
            <a:ext cx="4723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Ref. </a:t>
            </a:r>
            <a:r>
              <a:rPr lang="en-US" sz="1200" dirty="0">
                <a:solidFill>
                  <a:schemeClr val="bg2">
                    <a:lumMod val="60000"/>
                    <a:lumOff val="4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https://techcrunch.com/2019/07/29/github-ban-sanctioned-countries/</a:t>
            </a:r>
            <a:endParaRPr lang="en-US" sz="12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562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3085765"/>
            <a:ext cx="8447150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8EDCA3-D73E-4669-BFC2-5AC42CE836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-5045" b="-5045"/>
          <a:stretch/>
        </p:blipFill>
        <p:spPr>
          <a:xfrm>
            <a:off x="-92278" y="10"/>
            <a:ext cx="9328556" cy="6857990"/>
          </a:xfrm>
          <a:prstGeom prst="rect">
            <a:avLst/>
          </a:prstGeom>
        </p:spPr>
      </p:pic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412" y="1661699"/>
            <a:ext cx="2777490" cy="94997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412" y="1845634"/>
            <a:ext cx="2776600" cy="3350668"/>
          </a:xfrm>
          <a:prstGeom prst="rect">
            <a:avLst/>
          </a:prstGeom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F11BBC-8F7C-4397-928E-5D6288BC7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187" y="1840586"/>
            <a:ext cx="2559050" cy="670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Fast forward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AD57FE-B893-44B3-A060-96EB36023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27281" y="1966335"/>
            <a:ext cx="40700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800">
                <a:solidFill>
                  <a:schemeClr val="tx2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sz="800">
              <a:solidFill>
                <a:schemeClr val="tx2">
                  <a:alpha val="7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00517D-4E56-40EC-B8ED-53FD4B0E5ED0}"/>
              </a:ext>
            </a:extLst>
          </p:cNvPr>
          <p:cNvSpPr/>
          <p:nvPr/>
        </p:nvSpPr>
        <p:spPr>
          <a:xfrm>
            <a:off x="-92278" y="-83890"/>
            <a:ext cx="9311780" cy="402672"/>
          </a:xfrm>
          <a:prstGeom prst="rect">
            <a:avLst/>
          </a:prstGeom>
          <a:solidFill>
            <a:srgbClr val="FFFCEA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CCE394-D3E0-4D9E-A4C5-51E06CC0C9B4}"/>
              </a:ext>
            </a:extLst>
          </p:cNvPr>
          <p:cNvSpPr/>
          <p:nvPr/>
        </p:nvSpPr>
        <p:spPr>
          <a:xfrm>
            <a:off x="-85773" y="6499797"/>
            <a:ext cx="9328556" cy="402672"/>
          </a:xfrm>
          <a:prstGeom prst="rect">
            <a:avLst/>
          </a:prstGeom>
          <a:solidFill>
            <a:srgbClr val="FFFCEA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19658D-9A86-460C-BC86-19BEFBEE915E}"/>
              </a:ext>
            </a:extLst>
          </p:cNvPr>
          <p:cNvSpPr txBox="1"/>
          <p:nvPr/>
        </p:nvSpPr>
        <p:spPr>
          <a:xfrm>
            <a:off x="673138" y="2586837"/>
            <a:ext cx="250823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November 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GitHub Launches on Mobile with iOS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Available for Beta Testers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C53DD6-D8E0-430F-9AAB-F90E09B30377}"/>
              </a:ext>
            </a:extLst>
          </p:cNvPr>
          <p:cNvSpPr txBox="1"/>
          <p:nvPr/>
        </p:nvSpPr>
        <p:spPr>
          <a:xfrm>
            <a:off x="565412" y="6509205"/>
            <a:ext cx="60732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Ref </a:t>
            </a:r>
            <a:r>
              <a:rPr lang="en-US" sz="1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https://winbuzzer.com/2019/11/14/github-launches-on-mobile-with-ios-application-xcxwbn/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358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93F09C6-4F57-4B05-9592-E253D8BC6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0214" y="614407"/>
            <a:ext cx="8482004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79A26B8-6C4E-452B-ADD3-ED324A7AB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B4167E1-E2B0-4192-8DA2-6967DDFF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1782" y="614407"/>
            <a:ext cx="4207476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21DDF6-948D-41D5-83AB-88BB5CA6C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90" y="960723"/>
            <a:ext cx="3726367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New Github app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03E4FEE-2E6A-44AB-B6BA-C1AD0CD6D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4204358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817EB59-13B3-43DA-9B91-A7CC174A6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8238" y="457200"/>
            <a:ext cx="4200005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9B1811-E6B7-4588-8A07-D2FE399965C2}"/>
              </a:ext>
            </a:extLst>
          </p:cNvPr>
          <p:cNvSpPr txBox="1"/>
          <p:nvPr/>
        </p:nvSpPr>
        <p:spPr>
          <a:xfrm>
            <a:off x="587540" y="2254102"/>
            <a:ext cx="3710416" cy="2770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Get it from Apple TestFlight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First Publicly Available Version - Build 45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Today – Build 81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Very Basic Features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Possible to see my blocked repository </a:t>
            </a:r>
            <a:r>
              <a:rPr lang="en-US" dirty="0">
                <a:solidFill>
                  <a:srgbClr val="FFFFFF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🎉🎉🎉</a:t>
            </a:r>
          </a:p>
        </p:txBody>
      </p:sp>
      <p:pic>
        <p:nvPicPr>
          <p:cNvPr id="4098" name="Picture 2" descr="Apple allows iOS, tvOS developers to add 2,000 testers in ...">
            <a:extLst>
              <a:ext uri="{FF2B5EF4-FFF2-40B4-BE49-F238E27FC236}">
                <a16:creationId xmlns:a16="http://schemas.microsoft.com/office/drawing/2014/main" id="{D0362908-3818-45D3-819F-A61AF92F4B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4" t="8428" r="14094"/>
          <a:stretch/>
        </p:blipFill>
        <p:spPr bwMode="auto">
          <a:xfrm>
            <a:off x="5599496" y="1503379"/>
            <a:ext cx="2319229" cy="2027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4509D2-452F-49B0-8F8A-B2D6973C2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8938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A98EE3D-8CD1-4C3F-BD1C-C98C9596463C}" type="slidenum">
              <a:rPr lang="en-US" smtClean="0"/>
              <a:pPr defTabSz="914400"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A3ECB4-12C0-47C0-85C8-CB5E2C250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16" y="3856586"/>
            <a:ext cx="4195757" cy="161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552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">
  <a:themeElements>
    <a:clrScheme name="Custom 3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242852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1_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3.xml><?xml version="1.0" encoding="utf-8"?>
<a:theme xmlns:a="http://schemas.openxmlformats.org/drawingml/2006/main" name="2_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2007-2010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 2007-2010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Custom 2">
    <a:dk1>
      <a:sysClr val="windowText" lastClr="000000"/>
    </a:dk1>
    <a:lt1>
      <a:sysClr val="window" lastClr="FFFFFF"/>
    </a:lt1>
    <a:dk2>
      <a:srgbClr val="632E62"/>
    </a:dk2>
    <a:lt2>
      <a:srgbClr val="EAE5EB"/>
    </a:lt2>
    <a:accent1>
      <a:srgbClr val="632E62"/>
    </a:accent1>
    <a:accent2>
      <a:srgbClr val="632E62"/>
    </a:accent2>
    <a:accent3>
      <a:srgbClr val="755DD9"/>
    </a:accent3>
    <a:accent4>
      <a:srgbClr val="665EB8"/>
    </a:accent4>
    <a:accent5>
      <a:srgbClr val="45A5ED"/>
    </a:accent5>
    <a:accent6>
      <a:srgbClr val="5982DB"/>
    </a:accent6>
    <a:hlink>
      <a:srgbClr val="0066FF"/>
    </a:hlink>
    <a:folHlink>
      <a:srgbClr val="66669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511</Words>
  <Application>Microsoft Office PowerPoint</Application>
  <PresentationFormat>On-screen Show (4:3)</PresentationFormat>
  <Paragraphs>150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-apple-system</vt:lpstr>
      <vt:lpstr>Arial</vt:lpstr>
      <vt:lpstr>Calibri</vt:lpstr>
      <vt:lpstr>Gill Sans MT</vt:lpstr>
      <vt:lpstr>Segoe UI Emoji</vt:lpstr>
      <vt:lpstr>Wingdings 2</vt:lpstr>
      <vt:lpstr>Dividend</vt:lpstr>
      <vt:lpstr>1_Dividend</vt:lpstr>
      <vt:lpstr>2_Dividend</vt:lpstr>
      <vt:lpstr>Github Data Exposure  and  Accessing Blocked Data  using  GraphQL Security Design Flaw</vt:lpstr>
      <vt:lpstr>Agenda</vt:lpstr>
      <vt:lpstr>Restrictions in Iran</vt:lpstr>
      <vt:lpstr>Blocked By Iran government</vt:lpstr>
      <vt:lpstr>Blocked By Companies</vt:lpstr>
      <vt:lpstr>PowerPoint Presentation</vt:lpstr>
      <vt:lpstr>PowerPoint Presentation</vt:lpstr>
      <vt:lpstr>Fast forward</vt:lpstr>
      <vt:lpstr>New Github app</vt:lpstr>
      <vt:lpstr>PowerPoint Presentation</vt:lpstr>
      <vt:lpstr>proxy</vt:lpstr>
      <vt:lpstr>process</vt:lpstr>
      <vt:lpstr>graphql</vt:lpstr>
      <vt:lpstr>PowerPoint Presentation</vt:lpstr>
      <vt:lpstr>Graphql queries</vt:lpstr>
      <vt:lpstr>Graphql queries</vt:lpstr>
      <vt:lpstr>PowerPoint Presentation</vt:lpstr>
      <vt:lpstr>Analysis traffic – Repository</vt:lpstr>
      <vt:lpstr>Analysis traffic – Directory </vt:lpstr>
      <vt:lpstr>Analysis traffic – data </vt:lpstr>
      <vt:lpstr>Analysis traffic – binary data </vt:lpstr>
      <vt:lpstr>Analysis traffic – binary data  </vt:lpstr>
      <vt:lpstr>Analysis traffic – binary data </vt:lpstr>
      <vt:lpstr>Can it be generalized?  Make a tool out of it?!</vt:lpstr>
      <vt:lpstr>Fake Auth</vt:lpstr>
      <vt:lpstr>Fake Auth</vt:lpstr>
      <vt:lpstr>Conclusion</vt:lpstr>
      <vt:lpstr>PowerPoint Presentation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2020-01-28T21:18:55Z</dcterms:created>
  <dcterms:modified xsi:type="dcterms:W3CDTF">2020-02-11T22:33:36Z</dcterms:modified>
</cp:coreProperties>
</file>